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6" autoAdjust="0"/>
    <p:restoredTop sz="83063" autoAdjust="0"/>
  </p:normalViewPr>
  <p:slideViewPr>
    <p:cSldViewPr snapToGrid="0" snapToObjects="1">
      <p:cViewPr varScale="1">
        <p:scale>
          <a:sx n="118" d="100"/>
          <a:sy n="118" d="100"/>
        </p:scale>
        <p:origin x="208" y="368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9.png"/><Relationship Id="rId4" Type="http://schemas.openxmlformats.org/officeDocument/2006/relationships/image" Target="../media/image6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65.png"/><Relationship Id="rId10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tiff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1.png"/><Relationship Id="rId5" Type="http://schemas.openxmlformats.org/officeDocument/2006/relationships/image" Target="../media/image69.tiff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tiff"/><Relationship Id="rId12" Type="http://schemas.openxmlformats.org/officeDocument/2006/relationships/image" Target="../media/image116.tiff"/><Relationship Id="rId13" Type="http://schemas.openxmlformats.org/officeDocument/2006/relationships/image" Target="../media/image117.tiff"/><Relationship Id="rId14" Type="http://schemas.openxmlformats.org/officeDocument/2006/relationships/image" Target="../media/image1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5.emf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tiff"/><Relationship Id="rId9" Type="http://schemas.openxmlformats.org/officeDocument/2006/relationships/image" Target="../media/image113.png"/><Relationship Id="rId10" Type="http://schemas.openxmlformats.org/officeDocument/2006/relationships/image" Target="../media/image1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2.gif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tiff"/><Relationship Id="rId20" Type="http://schemas.openxmlformats.org/officeDocument/2006/relationships/image" Target="../media/image33.png"/><Relationship Id="rId10" Type="http://schemas.openxmlformats.org/officeDocument/2006/relationships/image" Target="../media/image23.tiff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tiff"/><Relationship Id="rId15" Type="http://schemas.openxmlformats.org/officeDocument/2006/relationships/image" Target="../media/image28.tiff"/><Relationship Id="rId16" Type="http://schemas.openxmlformats.org/officeDocument/2006/relationships/image" Target="../media/image29.tiff"/><Relationship Id="rId17" Type="http://schemas.openxmlformats.org/officeDocument/2006/relationships/image" Target="../media/image30.png"/><Relationship Id="rId18" Type="http://schemas.openxmlformats.org/officeDocument/2006/relationships/image" Target="../media/image31.tiff"/><Relationship Id="rId19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jpe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125.tiff"/><Relationship Id="rId8" Type="http://schemas.openxmlformats.org/officeDocument/2006/relationships/image" Target="../media/image69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122.gif"/><Relationship Id="rId5" Type="http://schemas.openxmlformats.org/officeDocument/2006/relationships/image" Target="../media/image12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tiff"/><Relationship Id="rId20" Type="http://schemas.openxmlformats.org/officeDocument/2006/relationships/image" Target="../media/image31.tiff"/><Relationship Id="rId21" Type="http://schemas.openxmlformats.org/officeDocument/2006/relationships/image" Target="../media/image32.tiff"/><Relationship Id="rId22" Type="http://schemas.openxmlformats.org/officeDocument/2006/relationships/image" Target="../media/image33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2" Type="http://schemas.openxmlformats.org/officeDocument/2006/relationships/image" Target="../media/image23.tiff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tiff"/><Relationship Id="rId17" Type="http://schemas.openxmlformats.org/officeDocument/2006/relationships/image" Target="../media/image28.tiff"/><Relationship Id="rId18" Type="http://schemas.openxmlformats.org/officeDocument/2006/relationships/image" Target="../media/image29.tiff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tiff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tiff"/><Relationship Id="rId30" Type="http://schemas.openxmlformats.org/officeDocument/2006/relationships/image" Target="../media/image147.tiff"/><Relationship Id="rId31" Type="http://schemas.openxmlformats.org/officeDocument/2006/relationships/image" Target="../media/image148.tiff"/><Relationship Id="rId32" Type="http://schemas.openxmlformats.org/officeDocument/2006/relationships/image" Target="../media/image149.tiff"/><Relationship Id="rId10" Type="http://schemas.openxmlformats.org/officeDocument/2006/relationships/image" Target="../media/image63.png"/><Relationship Id="rId11" Type="http://schemas.openxmlformats.org/officeDocument/2006/relationships/image" Target="../media/image80.png"/><Relationship Id="rId12" Type="http://schemas.openxmlformats.org/officeDocument/2006/relationships/image" Target="../media/image134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65.png"/><Relationship Id="rId16" Type="http://schemas.openxmlformats.org/officeDocument/2006/relationships/image" Target="../media/image67.png"/><Relationship Id="rId17" Type="http://schemas.openxmlformats.org/officeDocument/2006/relationships/image" Target="../media/image8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tiff"/><Relationship Id="rId8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1.tiff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14.tiff"/><Relationship Id="rId10" Type="http://schemas.openxmlformats.org/officeDocument/2006/relationships/image" Target="../media/image35.png"/><Relationship Id="rId11" Type="http://schemas.openxmlformats.org/officeDocument/2006/relationships/image" Target="../media/image26.png"/><Relationship Id="rId12" Type="http://schemas.openxmlformats.org/officeDocument/2006/relationships/image" Target="../media/image36.png"/><Relationship Id="rId13" Type="http://schemas.openxmlformats.org/officeDocument/2006/relationships/image" Target="../media/image24.png"/><Relationship Id="rId14" Type="http://schemas.openxmlformats.org/officeDocument/2006/relationships/image" Target="../media/image32.tiff"/><Relationship Id="rId15" Type="http://schemas.openxmlformats.org/officeDocument/2006/relationships/image" Target="../media/image28.tiff"/><Relationship Id="rId16" Type="http://schemas.openxmlformats.org/officeDocument/2006/relationships/image" Target="../media/image37.tiff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31.tiff"/><Relationship Id="rId7" Type="http://schemas.openxmlformats.org/officeDocument/2006/relationships/image" Target="../media/image23.tiff"/><Relationship Id="rId8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tiff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32.tiff"/><Relationship Id="rId9" Type="http://schemas.openxmlformats.org/officeDocument/2006/relationships/image" Target="../media/image28.tiff"/><Relationship Id="rId10" Type="http://schemas.openxmlformats.org/officeDocument/2006/relationships/image" Target="../media/image4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png"/><Relationship Id="rId8" Type="http://schemas.openxmlformats.org/officeDocument/2006/relationships/image" Target="../media/image55.tiff"/><Relationship Id="rId9" Type="http://schemas.openxmlformats.org/officeDocument/2006/relationships/image" Target="../media/image56.tiff"/><Relationship Id="rId10" Type="http://schemas.openxmlformats.org/officeDocument/2006/relationships/image" Target="../media/image5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r>
              <a:rPr lang="en-US" sz="1950" dirty="0"/>
              <a:t/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3C3A138-0BA1-0C4D-955A-706FBEDE4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7287"/>
          <a:stretch/>
        </p:blipFill>
        <p:spPr>
          <a:xfrm>
            <a:off x="4610080" y="941209"/>
            <a:ext cx="4184834" cy="1312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26D64CC-22E1-DD4C-87ED-AFB8C3A1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90"/>
          <a:stretch/>
        </p:blipFill>
        <p:spPr>
          <a:xfrm>
            <a:off x="4803729" y="916784"/>
            <a:ext cx="3928456" cy="1620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9AC461D-17CA-7F44-925F-59BDF0E3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5" b="11765"/>
          <a:stretch/>
        </p:blipFill>
        <p:spPr>
          <a:xfrm>
            <a:off x="4803729" y="3111794"/>
            <a:ext cx="3928456" cy="1424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xmlns="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xmlns="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0362" y="448684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xmlns="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xmlns="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 defines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401695"/>
            <a:ext cx="4337876" cy="2985495"/>
            <a:chOff x="76595" y="1087086"/>
            <a:chExt cx="4337876" cy="29854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1087086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9A44D18-823D-0D4A-8157-E25181F5555C}"/>
              </a:ext>
            </a:extLst>
          </p:cNvPr>
          <p:cNvGrpSpPr/>
          <p:nvPr/>
        </p:nvGrpSpPr>
        <p:grpSpPr>
          <a:xfrm>
            <a:off x="4334933" y="1381140"/>
            <a:ext cx="4627771" cy="3064437"/>
            <a:chOff x="4334933" y="1381140"/>
            <a:chExt cx="4627771" cy="3064437"/>
          </a:xfrm>
        </p:grpSpPr>
        <p:grpSp>
          <p:nvGrpSpPr>
            <p:cNvPr id="12" name="Group 11"/>
            <p:cNvGrpSpPr/>
            <p:nvPr/>
          </p:nvGrpSpPr>
          <p:grpSpPr>
            <a:xfrm>
              <a:off x="4334933" y="1585121"/>
              <a:ext cx="4627771" cy="2860456"/>
              <a:chOff x="4289778" y="1275013"/>
              <a:chExt cx="4627771" cy="286045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871" y="1802448"/>
                <a:ext cx="4350678" cy="2333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" name="Straight Arrow Connector 29"/>
              <p:cNvCxnSpPr/>
              <p:nvPr/>
            </p:nvCxnSpPr>
            <p:spPr bwMode="gray">
              <a:xfrm flipV="1">
                <a:off x="4289778" y="1275013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4F862F34-36CE-A848-B925-478106A0A630}"/>
                </a:ext>
              </a:extLst>
            </p:cNvPr>
            <p:cNvGrpSpPr/>
            <p:nvPr/>
          </p:nvGrpSpPr>
          <p:grpSpPr>
            <a:xfrm>
              <a:off x="5979215" y="1381140"/>
              <a:ext cx="1616300" cy="439845"/>
              <a:chOff x="5979215" y="1381140"/>
              <a:chExt cx="1616300" cy="43984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032B0452-F3D4-2E47-BFF1-E3DFC16060AC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23E79B81-79D9-3B4F-8A8F-9F161902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298" y="1381140"/>
                <a:ext cx="469042" cy="439845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ter Pi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56" y="1097080"/>
            <a:ext cx="3902632" cy="23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12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46"/>
          <a:stretch/>
        </p:blipFill>
        <p:spPr>
          <a:xfrm>
            <a:off x="353256" y="1029922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251403" cy="953555"/>
            <a:chOff x="623778" y="4074273"/>
            <a:chExt cx="7752664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xmlns="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xmlns="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xmlns="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xmlns="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xmlns="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02548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xmlns="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066" y="4074273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6" y="1720076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30D5032-C8CC-E24E-A51F-F6D8E8208BCC}"/>
              </a:ext>
            </a:extLst>
          </p:cNvPr>
          <p:cNvGrpSpPr/>
          <p:nvPr/>
        </p:nvGrpSpPr>
        <p:grpSpPr>
          <a:xfrm>
            <a:off x="4374445" y="1050694"/>
            <a:ext cx="4357740" cy="3896860"/>
            <a:chOff x="4374445" y="1050694"/>
            <a:chExt cx="4357740" cy="3896860"/>
          </a:xfrm>
        </p:grpSpPr>
        <p:grpSp>
          <p:nvGrpSpPr>
            <p:cNvPr id="9" name="Group 8"/>
            <p:cNvGrpSpPr/>
            <p:nvPr/>
          </p:nvGrpSpPr>
          <p:grpSpPr>
            <a:xfrm>
              <a:off x="4374445" y="1252000"/>
              <a:ext cx="4357740" cy="3695554"/>
              <a:chOff x="4374445" y="1252000"/>
              <a:chExt cx="4357740" cy="36955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231" y="1720076"/>
                <a:ext cx="4043954" cy="32274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Arrow Connector 26"/>
              <p:cNvCxnSpPr/>
              <p:nvPr/>
            </p:nvCxnSpPr>
            <p:spPr bwMode="gray">
              <a:xfrm flipV="1">
                <a:off x="4374445" y="1252000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13CD38D5-6523-154D-931F-045342DE7930}"/>
                </a:ext>
              </a:extLst>
            </p:cNvPr>
            <p:cNvGrpSpPr/>
            <p:nvPr/>
          </p:nvGrpSpPr>
          <p:grpSpPr>
            <a:xfrm>
              <a:off x="5762718" y="1050694"/>
              <a:ext cx="2168431" cy="439845"/>
              <a:chOff x="5979215" y="1383815"/>
              <a:chExt cx="1616300" cy="4398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DA814999-817D-9E42-989F-3D7879EEE7A9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6FE47D69-E353-B441-B106-2BA990C7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30" y="1383815"/>
                <a:ext cx="336532" cy="439845"/>
              </a:xfrm>
              <a:prstGeom prst="rect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4"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“pipeline-it”: 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89"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14"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continued: 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4" t="57111" r="33908" b="20742"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xmlns="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xmlns="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xmlns="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xmlns="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xmlns="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xmlns="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xmlns="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xmlns="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xmlns="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xmlns="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xmlns="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xmlns="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xmlns="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xmlns="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7621BF-251C-9940-A40E-599FB6FE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992914"/>
            <a:ext cx="4976427" cy="4095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4EEA80E-CA9D-AD48-85D8-065FE32BEFAE}"/>
              </a:ext>
            </a:extLst>
          </p:cNvPr>
          <p:cNvSpPr txBox="1"/>
          <p:nvPr/>
        </p:nvSpPr>
        <p:spPr>
          <a:xfrm>
            <a:off x="5387907" y="913130"/>
            <a:ext cx="35024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`container` executes the script in specified container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 err="1"/>
              <a:t>SoS</a:t>
            </a:r>
            <a:r>
              <a:rPr lang="en-US" sz="1800" dirty="0"/>
              <a:t> pulls docker image automatically if needed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-n</a:t>
            </a:r>
            <a:r>
              <a:rPr lang="en-US" sz="1800" dirty="0"/>
              <a:t>` (</a:t>
            </a:r>
            <a:r>
              <a:rPr lang="en-US" sz="1800" dirty="0" err="1"/>
              <a:t>dryrun</a:t>
            </a:r>
            <a:r>
              <a:rPr lang="en-US" sz="1800" dirty="0"/>
              <a:t>) shows the actual docker command used, and prints instead of executes scripts.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Singularity support is in the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382C830-CB0F-3B4C-B996-23691BDE3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6" t="15909" b="58996"/>
          <a:stretch/>
        </p:blipFill>
        <p:spPr>
          <a:xfrm>
            <a:off x="878958" y="1644502"/>
            <a:ext cx="4356549" cy="1027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DCC3DD-343D-4F4E-94FC-6ECAC0154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29" b="4654"/>
          <a:stretch/>
        </p:blipFill>
        <p:spPr>
          <a:xfrm>
            <a:off x="259080" y="3033822"/>
            <a:ext cx="4976427" cy="1864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97962"/>
            <a:chOff x="117493" y="1012850"/>
            <a:chExt cx="4430725" cy="38979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xmlns="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97962"/>
            <a:chOff x="4624418" y="1012850"/>
            <a:chExt cx="4387534" cy="38979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xmlns="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453612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8" t="7075" r="16862" b="68137"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xmlns="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xmlns="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xmlns="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xmlns="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xmlns="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xmlns="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xmlns="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xmlns="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xmlns="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xmlns="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xmlns="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xmlns="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xmlns="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xmlns="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xmlns="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xmlns="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xmlns="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xmlns="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xmlns="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xmlns="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xmlns="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xmlns="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xmlns="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xmlns="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xmlns="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xmlns="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xmlns="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xmlns="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xmlns="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xmlns="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xmlns="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xmlns="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xmlns="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xmlns="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xmlns="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xmlns="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xmlns="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xmlns="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xmlns="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xmlns="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xmlns="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xmlns="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xmlns="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xmlns="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xmlns="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xmlns="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AA8AFD-16FB-114E-A1BD-DBA0D737DB78}"/>
              </a:ext>
            </a:extLst>
          </p:cNvPr>
          <p:cNvGrpSpPr/>
          <p:nvPr/>
        </p:nvGrpSpPr>
        <p:grpSpPr>
          <a:xfrm>
            <a:off x="198555" y="1108003"/>
            <a:ext cx="2603873" cy="3662699"/>
            <a:chOff x="198555" y="1108003"/>
            <a:chExt cx="2603873" cy="36626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603873" cy="2862592"/>
              <a:chOff x="198555" y="1539517"/>
              <a:chExt cx="2603873" cy="2862592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xmlns="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458" y="3047297"/>
                <a:ext cx="2553970" cy="13548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multi-language interactive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Notebook with all input and output, revisions and session info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Report from multi-language data analysis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0C13D2D-BCFA-9C48-A410-DBD5E6558652}"/>
                </a:ext>
              </a:extLst>
            </p:cNvPr>
            <p:cNvGrpSpPr/>
            <p:nvPr/>
          </p:nvGrpSpPr>
          <p:grpSpPr>
            <a:xfrm>
              <a:off x="708253" y="1108003"/>
              <a:ext cx="1723970" cy="635088"/>
              <a:chOff x="5977339" y="1383815"/>
              <a:chExt cx="1723970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B0F56DAC-316B-2042-B421-167BB88206E4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98BC82E-A0C5-7246-B7C3-9CA575E98EF6}"/>
              </a:ext>
            </a:extLst>
          </p:cNvPr>
          <p:cNvGrpSpPr/>
          <p:nvPr/>
        </p:nvGrpSpPr>
        <p:grpSpPr>
          <a:xfrm>
            <a:off x="2977018" y="1106469"/>
            <a:ext cx="3040842" cy="3333880"/>
            <a:chOff x="2977018" y="1106469"/>
            <a:chExt cx="3040842" cy="33338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4789831-80E3-CD48-82CD-40BF00DDFE8D}"/>
                </a:ext>
              </a:extLst>
            </p:cNvPr>
            <p:cNvGrpSpPr/>
            <p:nvPr/>
          </p:nvGrpSpPr>
          <p:grpSpPr>
            <a:xfrm>
              <a:off x="2977018" y="1856717"/>
              <a:ext cx="3040842" cy="2583632"/>
              <a:chOff x="6014258" y="1609630"/>
              <a:chExt cx="3040842" cy="2583632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xmlns="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42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Reusable workflow to analyze new batches of data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workflow system for the creation of complex workflows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094D932-097B-AD44-96EE-B76828B95926}"/>
              </a:ext>
            </a:extLst>
          </p:cNvPr>
          <p:cNvGrpSpPr/>
          <p:nvPr/>
        </p:nvGrpSpPr>
        <p:grpSpPr>
          <a:xfrm>
            <a:off x="6103158" y="1090703"/>
            <a:ext cx="3040842" cy="3452169"/>
            <a:chOff x="6103158" y="1090703"/>
            <a:chExt cx="3040842" cy="3452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E51658BF-308F-3F4B-85BA-6585525E1D16}"/>
                </a:ext>
              </a:extLst>
            </p:cNvPr>
            <p:cNvGrpSpPr/>
            <p:nvPr/>
          </p:nvGrpSpPr>
          <p:grpSpPr>
            <a:xfrm>
              <a:off x="6103158" y="1908110"/>
              <a:ext cx="3040842" cy="2634762"/>
              <a:chOff x="3131358" y="1558500"/>
              <a:chExt cx="3040842" cy="2634762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xmlns="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3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Use container to capture runtime environments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Steps for batch data processing in the same notebook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xmlns="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xmlns="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xmlns="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xmlns="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xmlns="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xmlns="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xmlns="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xmlns="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xmlns="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xmlns="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xmlns="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xmlns="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xmlns="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xmlns="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xmlns="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xmlns="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xmlns="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xmlns="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xmlns="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xmlns="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xmlns="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xmlns="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xmlns="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xmlns="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xmlns="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xmlns="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xmlns="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xmlns="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xmlns="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xmlns="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xmlns="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xmlns="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xmlns="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xmlns="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xmlns="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xmlns="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xmlns="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xmlns="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xmlns="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xmlns="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xmlns="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xmlns="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xmlns="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xmlns="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xmlns="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xmlns="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xmlns="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xmlns="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xmlns="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xmlns="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xmlns="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xmlns="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xmlns="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xmlns="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xmlns="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xmlns="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xmlns="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xmlns="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xmlns="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xmlns="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xmlns="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xmlns="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xmlns="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xmlns="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xmlns="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xmlns="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xmlns="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xmlns="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xmlns="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xmlns="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xmlns="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xmlns="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xmlns="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xmlns="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xmlns="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xmlns="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xmlns="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xmlns="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xmlns="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xmlns="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xmlns="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xmlns="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xmlns="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3"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xmlns="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xmlns="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xmlns="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xmlns="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xmlns="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xmlns="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xmlns="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xmlns="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xmlns="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xmlns="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xmlns="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xmlns="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xmlns="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xmlns="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xmlns="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xmlns="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xmlns="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xmlns="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xmlns="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xmlns="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xmlns="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xmlns="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xmlns="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xmlns="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xmlns="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xmlns="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xmlns="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xmlns="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xmlns="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xmlns="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2932</TotalTime>
  <Words>1254</Words>
  <Application>Microsoft Macintosh PowerPoint</Application>
  <PresentationFormat>On-screen Show (16:9)</PresentationFormat>
  <Paragraphs>346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Consolas</vt:lpstr>
      <vt:lpstr>ＭＳ Ｐゴシック</vt:lpstr>
      <vt:lpstr>ＭＳ 明朝</vt:lpstr>
      <vt:lpstr>Times</vt:lpstr>
      <vt:lpstr>Times New Roman</vt:lpstr>
      <vt:lpstr>Wingdings</vt:lpstr>
      <vt:lpstr>Arial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Benefits of “pipeline-it”: parameters and runtime signatures</vt:lpstr>
      <vt:lpstr>Benefits continued: concurrent execution and external tasks</vt:lpstr>
      <vt:lpstr>SoS task model</vt:lpstr>
      <vt:lpstr>Execute scripts in docker containers</vt:lpstr>
      <vt:lpstr>Process-oriented vs outcome-oriented workflows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188</cp:revision>
  <dcterms:created xsi:type="dcterms:W3CDTF">2018-08-17T13:40:10Z</dcterms:created>
  <dcterms:modified xsi:type="dcterms:W3CDTF">2018-08-21T17:27:08Z</dcterms:modified>
</cp:coreProperties>
</file>